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8" r:id="rId4"/>
    <p:sldId id="260" r:id="rId5"/>
    <p:sldId id="259" r:id="rId6"/>
    <p:sldId id="265" r:id="rId7"/>
    <p:sldId id="261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7B0F-9A47-459F-A7F8-605BBD304E15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8302-D4C7-41FD-9C4F-B88539EEDE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4280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58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651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67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73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65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51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45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22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8302-D4C7-41FD-9C4F-B88539EEDE9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98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DA2BE-D17D-0537-B2DF-6F1D7D51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75C8E6-4D98-70BB-E67C-E23942C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81EED3-5A83-E590-13DE-610BA90B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DF8F-07B3-492F-BD37-3F4FE15D2BC0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9E78A5-2AE2-2AFC-2FF8-63702B95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D8D54B-76CD-4BAB-C60F-C5964682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31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32406-E96D-49A0-8D69-41534792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8FACAFE-993D-3ED9-61F8-7BB97477B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413B3E-7B70-E272-D0D4-500F92AF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32A-A51F-4785-9C88-AD62C57E4719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0F33B7-0060-5054-AD92-85DFEDD9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4C82C8-7D78-E287-D52F-C15D25E5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87B3BAC-93BF-B82A-F9B0-4C0DE179F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EDE07BF-6F3A-0F3E-531D-A7CB74BA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8BCC23-8607-D377-F025-21F03792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9660-C282-459F-A39C-1356B7EA6E1B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546EEE-5C9A-B317-CD66-030A4027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7D6BDC-581E-C991-56FB-7D82CFED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4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BF8F6-21BE-7F93-D44F-0EFA13C7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DD10D3-B9E8-678D-DBA8-89E222D3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D3D6CF-0C54-500D-CAB5-F39CA25D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50A3-E87B-4372-94BD-C22DF9DCB3F8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A35EBC-010D-14C6-EB01-AB79E73D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D29FA7-949A-B3B7-3F26-5FF59F71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4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B8AF7-80A1-2F59-EE3A-EF3FFD99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79705F-B01D-2521-6A08-56B4677C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316E41-776F-57EE-C797-6F8E14CD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6A94-86EC-4691-9BB2-E49549FF05A5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BAD594-EFB7-CADA-A104-0BEB90C5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1E4D62-0FA7-5EE2-2352-3B4DD391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8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B26B63-B3B1-4BF8-94AC-44F94C22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0E3C99-B404-545E-B407-CF32C7C7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7E1C32-2792-C01C-E701-70993A31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D24688-4E93-E1B6-535F-1A4968FE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026E-55D3-4A7E-9D60-A3BFA863BFDB}" type="datetime1">
              <a:rPr lang="hr-HR" smtClean="0"/>
              <a:t>21.3.2024.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986422-0F40-027B-2244-0518BCA4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08DF7E-6A0E-A89F-C33D-F9625DAD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7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D4F8D4-27A0-3173-5F65-A4BEC552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0CDF84-8B18-A2CE-179E-9B6C4AEC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CE120E-381B-2F9F-B451-85262F3DC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7C5CB28-1371-90CF-8A49-D7B7A02B6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72624B-9C6B-FCEB-1178-8C011304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6AB7C9-A7AB-45F5-9C50-ED3D87BB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5632-FA2C-4B71-9F58-D94E6CCF63EE}" type="datetime1">
              <a:rPr lang="hr-HR" smtClean="0"/>
              <a:t>21.3.2024.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E71F244-64AE-A4F8-2EEA-7A852074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C14266D-9F5C-8F2C-9AF7-D77F78B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62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1411A-F9D1-4942-2394-6B8B555B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EA1B9E-4C4E-FF2F-57C4-2AA085ED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6E90-1DA4-4102-8B15-3DB2D59F15B2}" type="datetime1">
              <a:rPr lang="hr-HR" smtClean="0"/>
              <a:t>21.3.2024.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8B45BB4-0CD8-54BE-678D-C2F59187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70DE05E-AFC5-9D30-8CEE-426CE1B0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35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6FD271E-1C3B-AD93-377D-1A897756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511D-D6C9-4324-A7B3-331DDB66A215}" type="datetime1">
              <a:rPr lang="hr-HR" smtClean="0"/>
              <a:t>21.3.2024.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175910B-B883-436A-7B81-3C86CCFC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C115AD-2C04-076C-33E8-7B3F0160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4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A96EE-47F1-8329-BED8-EF33B2A3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6A6DCD-C603-6E3B-0200-7FBE46D2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3D957D-7181-5631-D15D-93059B9A1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F86E85-76D0-EB6E-CCE1-1ED49975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B9A2-2910-4F75-955C-63C4AFF0CF05}" type="datetime1">
              <a:rPr lang="hr-HR" smtClean="0"/>
              <a:t>21.3.2024.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5AB8ECD-EE31-6D5E-EA0E-591A4382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9AC990-51DB-99E0-9EDD-B1AB1673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89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9C8A97-A084-AF94-0F80-2F9983FA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B10300-6E40-3697-B013-EBD400636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C01679-523B-D166-E48B-9474E28A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BAB3CD-5078-80B6-D605-F4122C3E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64AD-EC75-438C-BB89-5399A077F2C9}" type="datetime1">
              <a:rPr lang="hr-HR" smtClean="0"/>
              <a:t>21.3.2024.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CF0DA0C-A3AA-0EA5-531C-A1B7BFBF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C435C9-4DFE-7CAE-DA9D-34763A8E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80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AD9FAB0-C3CD-2FCA-1B10-BCE189BD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EB437B-5C63-F96C-B9F0-C280A24DE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928CCF-3DBD-8202-6EF6-1A7A473F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5D97-B203-48E9-9CD5-FFC3F5442A16}" type="datetime1">
              <a:rPr lang="hr-HR" smtClean="0"/>
              <a:t>21.3.2024.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8980B2-ACD5-DA82-052D-AA892806D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INFO DANI 2023. o natječajima za financiranje projekata i programa organizacija civilnoga društva iz javnih izvora 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BE5328-C43C-807B-9357-2A0875DD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6606-7FA2-40EE-B738-D8B5301412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0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rislav.ratkajec@fzoeu.hr" TargetMode="External"/><Relationship Id="rId5" Type="http://schemas.openxmlformats.org/officeDocument/2006/relationships/hyperlink" Target="mailto:kristina.cirjak@fzoeu.hr" TargetMode="External"/><Relationship Id="rId4" Type="http://schemas.openxmlformats.org/officeDocument/2006/relationships/hyperlink" Target="mailto:korina.franciskovic@fzoeu.h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C23ECE-BAF8-AFFA-A46F-3DB592363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4" y="988525"/>
            <a:ext cx="9144000" cy="2916323"/>
          </a:xfrm>
        </p:spPr>
        <p:txBody>
          <a:bodyPr>
            <a:normAutofit/>
          </a:bodyPr>
          <a:lstStyle/>
          <a:p>
            <a:r>
              <a:rPr lang="hr-HR" sz="36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J A V N I  N A T J E Č A J</a:t>
            </a:r>
            <a:br>
              <a:rPr lang="hr-HR" sz="36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hr-HR" sz="36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ZA SUFINANCIRANJE PROJEKATA U PODRUČJU</a:t>
            </a:r>
            <a:br>
              <a:rPr lang="hr-HR" sz="36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hr-HR" sz="36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ZAŠTITE OKOLIŠA I ENERGETSKE UČINKOVITOSTI ORGANIZACIJA CIVILNOG DRUŠTVA (UDRUGA)</a:t>
            </a:r>
            <a:br>
              <a:rPr lang="hr-HR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</a:br>
            <a:endParaRPr lang="hr-H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4705EE7-9252-5BDA-8DE7-0E9E076C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7" y="5512202"/>
            <a:ext cx="3763708" cy="975667"/>
          </a:xfrm>
          <a:prstGeom prst="rect">
            <a:avLst/>
          </a:prstGeom>
        </p:spPr>
      </p:pic>
      <p:pic>
        <p:nvPicPr>
          <p:cNvPr id="3" name="Picture 3" descr="znak_fotka_plavo_zeleno_dorada.psd">
            <a:extLst>
              <a:ext uri="{FF2B5EF4-FFF2-40B4-BE49-F238E27FC236}">
                <a16:creationId xmlns:a16="http://schemas.microsoft.com/office/drawing/2014/main" id="{9CAD882E-50BF-5A36-C688-21C405A7D3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13C92FB-E4F8-216E-6546-064046A8AFF3}"/>
              </a:ext>
            </a:extLst>
          </p:cNvPr>
          <p:cNvSpPr txBox="1"/>
          <p:nvPr/>
        </p:nvSpPr>
        <p:spPr>
          <a:xfrm>
            <a:off x="346327" y="4215302"/>
            <a:ext cx="643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mr.sc. Vlatka Gulan Zetić, </a:t>
            </a:r>
            <a:r>
              <a:rPr lang="hr-HR" sz="2400" dirty="0" err="1"/>
              <a:t>dipl.ing</a:t>
            </a:r>
            <a:r>
              <a:rPr lang="hr-HR" sz="2400" dirty="0"/>
              <a:t>.</a:t>
            </a:r>
          </a:p>
          <a:p>
            <a:r>
              <a:rPr lang="hr-HR" sz="2400" dirty="0"/>
              <a:t>Fond za zaštitu okoliša i energetsku učinkovitost</a:t>
            </a:r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0616DC-610A-CD88-ED19-735F684F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756578"/>
            <a:ext cx="4405265" cy="486914"/>
          </a:xfrm>
        </p:spPr>
        <p:txBody>
          <a:bodyPr/>
          <a:lstStyle/>
          <a:p>
            <a:r>
              <a:rPr lang="hr-HR" sz="1400" dirty="0"/>
              <a:t>INFO DANI 2024. o natječajima za financiranje projekata i programa organizacija civilnoga društva iz javnih izvora, 25. i 26. ožujak 2024. godine, Zagreb</a:t>
            </a:r>
          </a:p>
        </p:txBody>
      </p:sp>
    </p:spTree>
    <p:extLst>
      <p:ext uri="{BB962C8B-B14F-4D97-AF65-F5344CB8AC3E}">
        <p14:creationId xmlns:p14="http://schemas.microsoft.com/office/powerpoint/2010/main" val="55348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>
            <a:extLst>
              <a:ext uri="{FF2B5EF4-FFF2-40B4-BE49-F238E27FC236}">
                <a16:creationId xmlns:a16="http://schemas.microsoft.com/office/drawing/2014/main" id="{19626C37-057C-B40D-FDC9-831D5B04E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8A0035-BFFF-96E0-2E1E-AF2A3480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29" y="232971"/>
            <a:ext cx="10515600" cy="631276"/>
          </a:xfrm>
        </p:spPr>
        <p:txBody>
          <a:bodyPr>
            <a:normAutofit fontScale="90000"/>
          </a:bodyPr>
          <a:lstStyle/>
          <a:p>
            <a:r>
              <a:rPr lang="hr-H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 JAVNOG NATJEČAJA: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FA517-2CF7-F4A5-10BA-0D0BC43C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39" y="1004934"/>
            <a:ext cx="10515600" cy="52238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Zaštita okoliša: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sprječavanja nastanka otpada i ponovne uporabe,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organizacije ekoloških akcija čišćenja podmorja,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organizacija ekoloških akcija čišćenja speleoloških objekata,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provođenje aktivnosti za podizanje svijesti o prilagodbi klimatskim promjenama,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pružanje savjetodavne usluge javnosti o njenoj ulozi i pravima u zaštiti okoliša,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promicanje načela ekološkog upravljanja i važnosti eko-oznaka.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Energetska učinkovitost: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provođenja aktivnosti za podizanje svijesti o </a:t>
            </a:r>
            <a:r>
              <a:rPr lang="hr-HR" sz="19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elektromobilnosti</a:t>
            </a: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provođenja aktivnosti informiranja javnosti o mjerama energetske učinkovitosti i obnovljivih izvora energije 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provođenja aktivnosti informiranja javnosti o mjerama suzbijanja energetskog siromaštva.</a:t>
            </a:r>
          </a:p>
          <a:p>
            <a:endParaRPr lang="hr-HR" dirty="0"/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2E6230E-056F-72F4-8593-C1C40E90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9" y="6228783"/>
            <a:ext cx="2057399" cy="533340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6483CC6-CA22-6904-2D31-2F864489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6904" y="6186907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</a:t>
            </a:r>
            <a:r>
              <a:rPr lang="hr-HR" sz="1200" dirty="0"/>
              <a:t> 25. i 26. ožujak 2024. godine,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603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>
            <a:extLst>
              <a:ext uri="{FF2B5EF4-FFF2-40B4-BE49-F238E27FC236}">
                <a16:creationId xmlns:a16="http://schemas.microsoft.com/office/drawing/2014/main" id="{BA5E64BB-59CB-7B7C-A588-503ABC6D1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8A0035-BFFF-96E0-2E1E-AF2A3480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9" y="265538"/>
            <a:ext cx="10515600" cy="730344"/>
          </a:xfrm>
        </p:spPr>
        <p:txBody>
          <a:bodyPr>
            <a:normAutofit fontScale="90000"/>
          </a:bodyPr>
          <a:lstStyle/>
          <a:p>
            <a:br>
              <a:rPr lang="hr-H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Prijavu projekta na Natječaj može podnijeti Udruga: 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FA517-2CF7-F4A5-10BA-0D0BC43C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030478"/>
            <a:ext cx="10515600" cy="47970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koja je upisana u Registar udruga i djeluje najmanje 1 godinu u Republici Hrvatskoj zaključno s danom objave Natječaja,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koja je programski usmjerena na rad u jednom od područja : ekologije, zaštite okoliša i prirode, speleologije, zaštite mora i morskog okoliša, klimatskih promjena, održivog razvoja, energetske učinkovitosti , obnovljivih izvora energije, </a:t>
            </a:r>
            <a:r>
              <a:rPr lang="hr-HR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elektromobilnosti</a:t>
            </a: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energetskog siromaštva, što je razvidno iz ciljeva i popisa djelatnosti u statutu udruge,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koja djeluje u službi općeg zajedničkog dobra i u skladu s općim vrednotama utvrđenim Ustavnom Republike Hrvatske,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koja je upisana u Registar neprofitnih organizacija i vodi transparentna financijsko poslovanje u skladu s propisima o računovodstvu neprofitnih organizacija i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koja je ispunila ugovorne obveze prema davatelju financijskih sredstava iz prethodno sklopljenih ugovora o sufinanciranju te svim drugim davateljima financijskih sredstava iz javnih izvora.</a:t>
            </a:r>
          </a:p>
          <a:p>
            <a:endParaRPr lang="hr-HR" dirty="0"/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2E6230E-056F-72F4-8593-C1C40E90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9" y="5862117"/>
            <a:ext cx="2519706" cy="653184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D9508A-9AE4-E5F1-97A5-78311A35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7960" y="6006146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</a:t>
            </a:r>
            <a:r>
              <a:rPr lang="hr-HR" sz="1200" dirty="0"/>
              <a:t> 25. i 26. ožujak 2024. godine,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33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>
            <a:extLst>
              <a:ext uri="{FF2B5EF4-FFF2-40B4-BE49-F238E27FC236}">
                <a16:creationId xmlns:a16="http://schemas.microsoft.com/office/drawing/2014/main" id="{5D2B4D2F-E89C-4B59-EDA0-492DD19A1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8A0035-BFFF-96E0-2E1E-AF2A3480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9" y="362270"/>
            <a:ext cx="10515600" cy="829932"/>
          </a:xfrm>
        </p:spPr>
        <p:txBody>
          <a:bodyPr/>
          <a:lstStyle/>
          <a:p>
            <a:r>
              <a:rPr lang="hr-HR" dirty="0">
                <a:latin typeface="+mn-lt"/>
              </a:rPr>
              <a:t>SREDSTVA FONDA I SUFINANCIRANJE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FA517-2CF7-F4A5-10BA-0D0BC43C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39" y="1308145"/>
            <a:ext cx="10515600" cy="4427145"/>
          </a:xfrm>
        </p:spPr>
        <p:txBody>
          <a:bodyPr>
            <a:normAutofit/>
          </a:bodyPr>
          <a:lstStyle/>
          <a:p>
            <a:r>
              <a:rPr lang="hr-HR" sz="2400" dirty="0"/>
              <a:t>Raspoloživa sredstva Fonda po Natječaju iz 2023. godine su iznosila 438.000,00 €.</a:t>
            </a:r>
          </a:p>
          <a:p>
            <a:r>
              <a:rPr lang="hr-HR" sz="2400" dirty="0"/>
              <a:t>Fond odobrava donacije sukladno postotnom učešću utvrđenom općim aktima Fonda (40%, 60% ili 80%).*</a:t>
            </a:r>
            <a:endParaRPr lang="hr-HR" sz="2400" dirty="0">
              <a:highlight>
                <a:srgbClr val="FFFF00"/>
              </a:highlight>
            </a:endParaRPr>
          </a:p>
          <a:p>
            <a:r>
              <a:rPr lang="hr-HR" sz="2400" dirty="0"/>
              <a:t>Najmanji iznos donacije koji se može prijaviti i ugovoriti po pojedinom projektu je 2.650,00 €, a najveći iznos po pojedinom projektu je 10.600,00 €. </a:t>
            </a:r>
          </a:p>
          <a:p>
            <a:r>
              <a:rPr lang="hr-HR" sz="2400" dirty="0"/>
              <a:t>Provedba projekta mora biti dovršena najkasnije u roku od 12 mjeseci od dana sklapanja ugovora.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*Od 80% (pravilnik u izradi)</a:t>
            </a:r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2E6230E-056F-72F4-8593-C1C40E90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0" y="5909126"/>
            <a:ext cx="2057399" cy="533340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8FDFBAD-3B1D-1FDE-EDDD-7568C70E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93234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 </a:t>
            </a:r>
            <a:r>
              <a:rPr lang="hr-HR" sz="1200" dirty="0"/>
              <a:t>25. i 26. ožujak 2024. godine,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70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>
            <a:extLst>
              <a:ext uri="{FF2B5EF4-FFF2-40B4-BE49-F238E27FC236}">
                <a16:creationId xmlns:a16="http://schemas.microsoft.com/office/drawing/2014/main" id="{8D0F6975-2F70-2299-A0EA-89DA805EC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F05B8AA-F056-8243-CBB8-35D774A2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9" y="571348"/>
            <a:ext cx="10515600" cy="1166918"/>
          </a:xfrm>
        </p:spPr>
        <p:txBody>
          <a:bodyPr>
            <a:normAutofit/>
          </a:bodyPr>
          <a:lstStyle/>
          <a:p>
            <a:r>
              <a:rPr lang="hr-HR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Fond će isplatu dodijeljenih sredstava financijske podrške („donacije“) Korisniku izvršiti sukladno ugovorenom postotnom učešću, na temelju dostavljenih:</a:t>
            </a:r>
            <a:b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7E4DA-1E21-2364-22EC-819115E6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73" y="1602996"/>
            <a:ext cx="10413937" cy="3916378"/>
          </a:xfrm>
        </p:spPr>
        <p:txBody>
          <a:bodyPr>
            <a:normAutofit/>
          </a:bodyPr>
          <a:lstStyle/>
          <a:p>
            <a:r>
              <a:rPr lang="hr-H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opisno – financijskih izvješća sa Zahtjevima Korisnika za isplatom sredstava, uz koja se prilažu:</a:t>
            </a:r>
          </a:p>
          <a:p>
            <a:r>
              <a:rPr lang="hr-H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ovjerena i potpisana vjerodostojna knjigovodstvena dokumentacija kojom se dokazuje obveza plaćanja, tj. pečatom ovjereni (ako je primjenjivo, tj. ako Korisnik ima pečat) i potpisani </a:t>
            </a:r>
            <a:r>
              <a:rPr lang="hr-H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računi i ugovori</a:t>
            </a:r>
            <a:r>
              <a:rPr lang="hr-H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za izvršene usluge/nabavku robe, </a:t>
            </a:r>
            <a:r>
              <a:rPr lang="hr-H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koji glase na ime Korisnika</a:t>
            </a:r>
            <a:r>
              <a:rPr lang="hr-H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na ime Partnera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70227ED4-3523-7CE8-5811-972A28D5B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9" y="5922017"/>
            <a:ext cx="2057399" cy="533340"/>
          </a:xfrm>
          <a:prstGeom prst="rect">
            <a:avLst/>
          </a:prstGeom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11D74B-4252-BD3D-1977-5351840B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091689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 </a:t>
            </a:r>
            <a:r>
              <a:rPr lang="hr-HR" sz="1200" dirty="0"/>
              <a:t>25. i 26. ožujak 2024. godine,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022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nak_fotka_plavo_zeleno_dorada.psd">
            <a:extLst>
              <a:ext uri="{FF2B5EF4-FFF2-40B4-BE49-F238E27FC236}">
                <a16:creationId xmlns:a16="http://schemas.microsoft.com/office/drawing/2014/main" id="{573468EA-7AED-1BEA-B328-ABB396498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FA517-2CF7-F4A5-10BA-0D0BC43C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52" y="756938"/>
            <a:ext cx="10515600" cy="3624562"/>
          </a:xfrm>
        </p:spPr>
        <p:txBody>
          <a:bodyPr/>
          <a:lstStyle/>
          <a:p>
            <a:r>
              <a:rPr lang="hr-HR" dirty="0"/>
              <a:t>Opravdani troškovi projekta sukladno Natječaju su troškovi nastali nakon dana objave Natječaja u „Narodnim novinama“ i na mrežnoj stranici Fonda.</a:t>
            </a:r>
          </a:p>
          <a:p>
            <a:r>
              <a:rPr lang="hr-HR" dirty="0"/>
              <a:t>Natječaj se objavljuje u „Narodnim novinama", na mrežnoj stranici Fonda www.fzoeu.hr te na mrežnim stranicama Ureda za udruge Republike Hrvatske. </a:t>
            </a:r>
          </a:p>
          <a:p>
            <a:r>
              <a:rPr lang="hr-HR" dirty="0"/>
              <a:t>Detalji vezani uz Natječaj i kako se može ostvariti prednost u sufinanciranju projekta detaljno je opisano u Uputama za prijavitelje. </a:t>
            </a:r>
          </a:p>
          <a:p>
            <a:endParaRPr lang="hr-HR" dirty="0"/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2E6230E-056F-72F4-8593-C1C40E90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2" y="5881448"/>
            <a:ext cx="2554590" cy="662227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33F743-3A5B-A0BF-1087-8978011B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72175"/>
            <a:ext cx="4114800" cy="571500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 </a:t>
            </a:r>
            <a:r>
              <a:rPr lang="hr-HR" sz="1200" dirty="0"/>
              <a:t>25. i 26. ožujak 2024. godine, Zagreb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26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nak_fotka_plavo_zeleno_dorada.psd">
            <a:extLst>
              <a:ext uri="{FF2B5EF4-FFF2-40B4-BE49-F238E27FC236}">
                <a16:creationId xmlns:a16="http://schemas.microsoft.com/office/drawing/2014/main" id="{573468EA-7AED-1BEA-B328-ABB396498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FA517-2CF7-F4A5-10BA-0D0BC43C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4" y="1100969"/>
            <a:ext cx="10407956" cy="3624562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Sve ostale informacije mogu se dobiti od osoba zaduženih za kontakt: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None/>
            </a:pP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Korina Francišković – </a:t>
            </a:r>
            <a:r>
              <a:rPr lang="hr-HR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korina.franciskovic@fzoeu.hr</a:t>
            </a: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01/6459-756 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None/>
            </a:pP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Kristina Čirjak – </a:t>
            </a:r>
            <a:r>
              <a:rPr lang="hr-HR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kristina.cirjak@fzoeu.hr</a:t>
            </a: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01/6440-556</a:t>
            </a:r>
          </a:p>
          <a:p>
            <a:pPr indent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None/>
            </a:pP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Berislav Ratkajec - </a:t>
            </a:r>
            <a:r>
              <a:rPr lang="hr-HR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berislav.ratkajec@fzoeu.hr</a:t>
            </a:r>
            <a:r>
              <a:rPr lang="hr-H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 01/6459-762</a:t>
            </a:r>
            <a:endParaRPr lang="hr-H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endParaRPr lang="hr-H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Picture 5" descr="logo_horizontalni.png">
            <a:extLst>
              <a:ext uri="{FF2B5EF4-FFF2-40B4-BE49-F238E27FC236}">
                <a16:creationId xmlns:a16="http://schemas.microsoft.com/office/drawing/2014/main" id="{22E6230E-056F-72F4-8593-C1C40E90F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4" y="5972175"/>
            <a:ext cx="2554590" cy="662227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0FA1A3E-168A-0F21-D6EC-724ABC58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6787" y="5244078"/>
            <a:ext cx="4114800" cy="512953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 </a:t>
            </a:r>
            <a:r>
              <a:rPr lang="hr-HR" sz="1200" dirty="0"/>
              <a:t>25. i 26. ožujak 2024. godine, Zagreb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51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Blog | Naše ognjište | Udruga Naše Ognjište Knin">
            <a:extLst>
              <a:ext uri="{FF2B5EF4-FFF2-40B4-BE49-F238E27FC236}">
                <a16:creationId xmlns:a16="http://schemas.microsoft.com/office/drawing/2014/main" id="{BA0FD28E-60E9-2510-D250-43D6BE6CA2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Slika 3" descr="Slika na kojoj se prikazuje tlo, na otvorenom, priroda&#10;&#10;Opis je automatski generiran">
            <a:extLst>
              <a:ext uri="{FF2B5EF4-FFF2-40B4-BE49-F238E27FC236}">
                <a16:creationId xmlns:a16="http://schemas.microsoft.com/office/drawing/2014/main" id="{21BE0E73-658B-26E6-92C4-1F9EFEBA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-374" b="20647"/>
          <a:stretch>
            <a:fillRect/>
          </a:stretch>
        </p:blipFill>
        <p:spPr bwMode="auto">
          <a:xfrm>
            <a:off x="3694175" y="914397"/>
            <a:ext cx="417918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Slika 6">
            <a:extLst>
              <a:ext uri="{FF2B5EF4-FFF2-40B4-BE49-F238E27FC236}">
                <a16:creationId xmlns:a16="http://schemas.microsoft.com/office/drawing/2014/main" id="{5E18451F-8B7D-A949-5A7B-EB398612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20801" b="18030"/>
          <a:stretch>
            <a:fillRect/>
          </a:stretch>
        </p:blipFill>
        <p:spPr bwMode="auto">
          <a:xfrm>
            <a:off x="0" y="914399"/>
            <a:ext cx="369417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42D1F9C-A16D-907F-9FC0-F36785631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"/>
          <a:stretch/>
        </p:blipFill>
        <p:spPr bwMode="auto">
          <a:xfrm>
            <a:off x="7873363" y="914398"/>
            <a:ext cx="4318636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logo_horizontalni.png">
            <a:extLst>
              <a:ext uri="{FF2B5EF4-FFF2-40B4-BE49-F238E27FC236}">
                <a16:creationId xmlns:a16="http://schemas.microsoft.com/office/drawing/2014/main" id="{BE1478BF-2C80-59D3-4785-35B34C138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" y="5781294"/>
            <a:ext cx="2555177" cy="662379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899D3F3D-1162-3672-2757-2B5B5CDD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16" y="6078548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 </a:t>
            </a:r>
            <a:r>
              <a:rPr lang="hr-HR" sz="1200" dirty="0"/>
              <a:t>25. i 26. ožujak 2024. godine, Zagreb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84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u dvorani, osoba, pod, dijete&#10;&#10;Opis je automatski generiran">
            <a:extLst>
              <a:ext uri="{FF2B5EF4-FFF2-40B4-BE49-F238E27FC236}">
                <a16:creationId xmlns:a16="http://schemas.microsoft.com/office/drawing/2014/main" id="{EA868338-008F-72B1-47F6-F9CD0BEAE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69" r="11209" b="6053"/>
          <a:stretch/>
        </p:blipFill>
        <p:spPr>
          <a:xfrm>
            <a:off x="1076974" y="164592"/>
            <a:ext cx="3891513" cy="3465204"/>
          </a:xfrm>
          <a:prstGeom prst="rect">
            <a:avLst/>
          </a:prstGeom>
        </p:spPr>
      </p:pic>
      <p:pic>
        <p:nvPicPr>
          <p:cNvPr id="3" name="Slika 2" descr="Slika na kojoj se prikazuje pod, tlo, osoba&#10;&#10;Opis je automatski generiran">
            <a:extLst>
              <a:ext uri="{FF2B5EF4-FFF2-40B4-BE49-F238E27FC236}">
                <a16:creationId xmlns:a16="http://schemas.microsoft.com/office/drawing/2014/main" id="{0D39856A-93B6-A40F-DE27-BD8F97A2F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t="5034" b="11157"/>
          <a:stretch/>
        </p:blipFill>
        <p:spPr>
          <a:xfrm>
            <a:off x="8784124" y="745232"/>
            <a:ext cx="3407876" cy="4448560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DBD43651-EEF2-EFE4-1419-3F6631F3C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0904" y="31273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F48093E-C8B9-03A6-58E3-0074BB7BC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782" y="962424"/>
            <a:ext cx="3812342" cy="2667372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E31E06FD-3004-7A2C-9EC9-45375AFC3F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 descr="Slika na kojoj se prikazuje tekst, knjiga, knjižnica, polica&#10;&#10;Opis je automatski generiran">
            <a:extLst>
              <a:ext uri="{FF2B5EF4-FFF2-40B4-BE49-F238E27FC236}">
                <a16:creationId xmlns:a16="http://schemas.microsoft.com/office/drawing/2014/main" id="{DD7C2400-0240-4E39-7A8E-29E050650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73" y="3649562"/>
            <a:ext cx="5308456" cy="2632608"/>
          </a:xfrm>
          <a:prstGeom prst="rect">
            <a:avLst/>
          </a:prstGeom>
        </p:spPr>
      </p:pic>
      <p:pic>
        <p:nvPicPr>
          <p:cNvPr id="12" name="Slika 11" descr="Slika na kojoj se prikazuje u dvorani, osoba&#10;&#10;Opis je automatski generiran">
            <a:extLst>
              <a:ext uri="{FF2B5EF4-FFF2-40B4-BE49-F238E27FC236}">
                <a16:creationId xmlns:a16="http://schemas.microsoft.com/office/drawing/2014/main" id="{989C8BF5-A3FA-04DC-06AA-3BF0D5FEFD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7" t="8163" r="20204" b="42075"/>
          <a:stretch/>
        </p:blipFill>
        <p:spPr>
          <a:xfrm>
            <a:off x="0" y="3629796"/>
            <a:ext cx="3482258" cy="3211808"/>
          </a:xfrm>
          <a:prstGeom prst="rect">
            <a:avLst/>
          </a:prstGeom>
        </p:spPr>
      </p:pic>
      <p:pic>
        <p:nvPicPr>
          <p:cNvPr id="13" name="Picture 5" descr="logo_horizontalni.png">
            <a:extLst>
              <a:ext uri="{FF2B5EF4-FFF2-40B4-BE49-F238E27FC236}">
                <a16:creationId xmlns:a16="http://schemas.microsoft.com/office/drawing/2014/main" id="{42ACA059-C39C-8352-6FD1-86C2EBA7E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06" y="5449627"/>
            <a:ext cx="2558116" cy="663141"/>
          </a:xfrm>
          <a:prstGeom prst="rect">
            <a:avLst/>
          </a:pr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31E3C1-D543-6AD8-B747-6D800800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5442"/>
            <a:ext cx="4114800" cy="365125"/>
          </a:xfrm>
        </p:spPr>
        <p:txBody>
          <a:bodyPr/>
          <a:lstStyle/>
          <a:p>
            <a:r>
              <a:rPr lang="hr-HR" dirty="0"/>
              <a:t>INFO DANI 2024. o natječajima za financiranje projekata i programa organizacija civilnoga društva iz javnih izvora,</a:t>
            </a:r>
            <a:r>
              <a:rPr lang="hr-HR" sz="1200" dirty="0"/>
              <a:t> 25. i 26. ožujak 2024. godine,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58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defaultValue">
  <element uid="937e288e-3614-44b9-bb31-237331b81634" value=""/>
</sisl>
</file>

<file path=customXml/itemProps1.xml><?xml version="1.0" encoding="utf-8"?>
<ds:datastoreItem xmlns:ds="http://schemas.openxmlformats.org/officeDocument/2006/customXml" ds:itemID="{2A6F5432-802F-4654-8B58-12E3457AFE5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874</Words>
  <Application>Microsoft Office PowerPoint</Application>
  <PresentationFormat>Široki zaslon</PresentationFormat>
  <Paragraphs>58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J A V N I  N A T J E Č A J ZA SUFINANCIRANJE PROJEKATA U PODRUČJU ZAŠTITE OKOLIŠA I ENERGETSKE UČINKOVITOSTI ORGANIZACIJA CIVILNOG DRUŠTVA (UDRUGA) </vt:lpstr>
      <vt:lpstr>PREDMET JAVNOG NATJEČAJA:</vt:lpstr>
      <vt:lpstr> Prijavu projekta na Natječaj može podnijeti Udruga:  </vt:lpstr>
      <vt:lpstr>SREDSTVA FONDA I SUFINANCIRANJE</vt:lpstr>
      <vt:lpstr>Fond će isplatu dodijeljenih sredstava financijske podrške („donacije“) Korisniku izvršiti sukladno ugovorenom postotnom učešću, na temelju dostavljenih: </vt:lpstr>
      <vt:lpstr>PowerPoint prezentacija</vt:lpstr>
      <vt:lpstr>PowerPoint prezentacija</vt:lpstr>
      <vt:lpstr>PowerPoint prezentacija</vt:lpstr>
      <vt:lpstr>PowerPoint prezentacija</vt:lpstr>
    </vt:vector>
  </TitlesOfParts>
  <Company>Fond za zastitu okolisa i energetsku ucinkovitost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Korina Francišković</dc:creator>
  <cp:lastModifiedBy>Vlatka Gulan Zetić</cp:lastModifiedBy>
  <cp:revision>51</cp:revision>
  <dcterms:created xsi:type="dcterms:W3CDTF">2023-03-27T06:53:33Z</dcterms:created>
  <dcterms:modified xsi:type="dcterms:W3CDTF">2024-03-21T12:10:14Z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4dbc1370-95f1-4959-874a-5a24850d6740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policy="5c3d8ea1-31d6-40da-856a-ae7869ea61fe" origin="defaultValue" xmlns="http://www.boldonj</vt:lpwstr>
  </property>
  <property fmtid="{D5CDD505-2E9C-101B-9397-08002B2CF9AE}" pid="4" name="bjDocumentLabelXML-0">
    <vt:lpwstr>ames.com/2008/01/sie/internal/label"&gt;&lt;element uid="937e288e-3614-44b9-bb31-237331b81634" value="" /&gt;&lt;/sisl&gt;</vt:lpwstr>
  </property>
  <property fmtid="{D5CDD505-2E9C-101B-9397-08002B2CF9AE}" pid="5" name="bjDocumentSecurityLabel">
    <vt:lpwstr>NEKLASIFICIRANO</vt:lpwstr>
  </property>
  <property fmtid="{D5CDD505-2E9C-101B-9397-08002B2CF9AE}" pid="6" name="bjClsUserRVM">
    <vt:lpwstr>[]</vt:lpwstr>
  </property>
  <property fmtid="{D5CDD505-2E9C-101B-9397-08002B2CF9AE}" pid="7" name="bjSaver">
    <vt:lpwstr>eZSGvqALxhFOkb9idXZlKjr1+iYHqSwm</vt:lpwstr>
  </property>
</Properties>
</file>